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7"/>
  </p:notesMasterIdLst>
  <p:sldIdLst>
    <p:sldId id="307" r:id="rId6"/>
    <p:sldId id="310" r:id="rId7"/>
    <p:sldId id="324" r:id="rId8"/>
    <p:sldId id="311" r:id="rId9"/>
    <p:sldId id="332" r:id="rId10"/>
    <p:sldId id="329" r:id="rId11"/>
    <p:sldId id="330" r:id="rId12"/>
    <p:sldId id="331" r:id="rId13"/>
    <p:sldId id="308" r:id="rId14"/>
    <p:sldId id="333" r:id="rId15"/>
    <p:sldId id="325" r:id="rId16"/>
    <p:sldId id="321" r:id="rId17"/>
    <p:sldId id="312" r:id="rId18"/>
    <p:sldId id="323" r:id="rId19"/>
    <p:sldId id="316" r:id="rId20"/>
    <p:sldId id="317" r:id="rId21"/>
    <p:sldId id="318" r:id="rId22"/>
    <p:sldId id="319" r:id="rId23"/>
    <p:sldId id="320" r:id="rId24"/>
    <p:sldId id="334" r:id="rId25"/>
    <p:sldId id="335" r:id="rId26"/>
    <p:sldId id="336" r:id="rId27"/>
    <p:sldId id="340" r:id="rId28"/>
    <p:sldId id="344" r:id="rId29"/>
    <p:sldId id="341" r:id="rId30"/>
    <p:sldId id="345" r:id="rId31"/>
    <p:sldId id="342" r:id="rId32"/>
    <p:sldId id="343" r:id="rId33"/>
    <p:sldId id="337" r:id="rId34"/>
    <p:sldId id="338" r:id="rId35"/>
    <p:sldId id="339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364C"/>
    <a:srgbClr val="3C1053"/>
    <a:srgbClr val="C126B8"/>
    <a:srgbClr val="C8C9C7"/>
    <a:srgbClr val="3C0E52"/>
    <a:srgbClr val="0DC9FD"/>
    <a:srgbClr val="1EBCAC"/>
    <a:srgbClr val="F03455"/>
    <a:srgbClr val="FF7F2E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 varScale="1">
        <p:scale>
          <a:sx n="67" d="100"/>
          <a:sy n="67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Algunos de los diferentes tipos de aplicaciones que pueden desarrollarse mediante </a:t>
            </a:r>
            <a:r>
              <a:rPr lang="es-MX" sz="1200" b="1" smtClean="0"/>
              <a:t>AI, </a:t>
            </a:r>
            <a:r>
              <a:rPr lang="es-MX" sz="1200" b="1"/>
              <a:t>se muestran en la siguiente imagen (con sus diferentes divisiones)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87" y="1480566"/>
            <a:ext cx="8237914" cy="473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3219" y="6531430"/>
            <a:ext cx="8993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ODTUG 2020: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Demystifying Machine Learning and Why You Should Jump on the Bandwagon Now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977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1" name="Group 17"/>
          <p:cNvGrpSpPr/>
          <p:nvPr/>
        </p:nvGrpSpPr>
        <p:grpSpPr>
          <a:xfrm>
            <a:off x="6184432" y="2438818"/>
            <a:ext cx="3953835" cy="2742482"/>
            <a:chOff x="0" y="0"/>
            <a:chExt cx="3953833" cy="2742481"/>
          </a:xfrm>
        </p:grpSpPr>
        <p:pic>
          <p:nvPicPr>
            <p:cNvPr id="22" name="Picture 10" descr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2" y="3162"/>
              <a:ext cx="3874782" cy="2739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" name="Group 59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24" name="Rectangle 60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25" name="TextBox 61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98" y="3955038"/>
            <a:ext cx="2859214" cy="15310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18"/>
          <p:cNvGrpSpPr/>
          <p:nvPr/>
        </p:nvGrpSpPr>
        <p:grpSpPr>
          <a:xfrm>
            <a:off x="1862710" y="2516844"/>
            <a:ext cx="3729328" cy="2427610"/>
            <a:chOff x="0" y="0"/>
            <a:chExt cx="3729327" cy="2427610"/>
          </a:xfrm>
        </p:grpSpPr>
        <p:pic>
          <p:nvPicPr>
            <p:cNvPr id="28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9" y="3626"/>
              <a:ext cx="3650579" cy="2423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31" name="Rectangle 4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2" name="TextBox 4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33" name="Group 15"/>
          <p:cNvGrpSpPr/>
          <p:nvPr/>
        </p:nvGrpSpPr>
        <p:grpSpPr>
          <a:xfrm>
            <a:off x="2986595" y="3920667"/>
            <a:ext cx="3152537" cy="2043821"/>
            <a:chOff x="0" y="0"/>
            <a:chExt cx="3152535" cy="2043820"/>
          </a:xfrm>
        </p:grpSpPr>
        <p:pic>
          <p:nvPicPr>
            <p:cNvPr id="35" name="Picture 1" descr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60" y="0"/>
              <a:ext cx="3075276" cy="2043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" name="Group 55"/>
            <p:cNvGrpSpPr/>
            <p:nvPr/>
          </p:nvGrpSpPr>
          <p:grpSpPr>
            <a:xfrm>
              <a:off x="0" y="44"/>
              <a:ext cx="517700" cy="332742"/>
              <a:chOff x="0" y="0"/>
              <a:chExt cx="517699" cy="332740"/>
            </a:xfrm>
          </p:grpSpPr>
          <p:sp>
            <p:nvSpPr>
              <p:cNvPr id="37" name="Rectangle 5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8" name="TextBox 5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grpSp>
        <p:nvGrpSpPr>
          <p:cNvPr id="39" name="Group 14"/>
          <p:cNvGrpSpPr/>
          <p:nvPr/>
        </p:nvGrpSpPr>
        <p:grpSpPr>
          <a:xfrm>
            <a:off x="4542016" y="2206552"/>
            <a:ext cx="2670123" cy="1676401"/>
            <a:chOff x="0" y="0"/>
            <a:chExt cx="2670121" cy="1676400"/>
          </a:xfrm>
        </p:grpSpPr>
        <p:pic>
          <p:nvPicPr>
            <p:cNvPr id="40" name="Picture 2" descr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49" y="0"/>
              <a:ext cx="2592372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Group 51"/>
            <p:cNvGrpSpPr/>
            <p:nvPr/>
          </p:nvGrpSpPr>
          <p:grpSpPr>
            <a:xfrm>
              <a:off x="-1" y="2906"/>
              <a:ext cx="517700" cy="332741"/>
              <a:chOff x="0" y="0"/>
              <a:chExt cx="517699" cy="332740"/>
            </a:xfrm>
          </p:grpSpPr>
          <p:sp>
            <p:nvSpPr>
              <p:cNvPr id="42" name="Rectangle 52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43" name="TextBox 53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4</a:t>
                </a:r>
              </a:p>
            </p:txBody>
          </p:sp>
        </p:grpSp>
      </p:grpSp>
      <p:grpSp>
        <p:nvGrpSpPr>
          <p:cNvPr id="44" name="Group 13"/>
          <p:cNvGrpSpPr/>
          <p:nvPr/>
        </p:nvGrpSpPr>
        <p:grpSpPr>
          <a:xfrm>
            <a:off x="5424759" y="3985312"/>
            <a:ext cx="2213163" cy="1626449"/>
            <a:chOff x="0" y="0"/>
            <a:chExt cx="2213162" cy="1626448"/>
          </a:xfrm>
        </p:grpSpPr>
        <p:pic>
          <p:nvPicPr>
            <p:cNvPr id="46" name="Picture 12" descr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58" y="4724"/>
              <a:ext cx="2134505" cy="1621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" name="Group 47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53" name="Rectangle 48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4" name="TextBox 49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5</a:t>
                </a:r>
              </a:p>
            </p:txBody>
          </p:sp>
        </p:grpSp>
      </p:grpSp>
      <p:grpSp>
        <p:nvGrpSpPr>
          <p:cNvPr id="55" name="Group 12"/>
          <p:cNvGrpSpPr/>
          <p:nvPr/>
        </p:nvGrpSpPr>
        <p:grpSpPr>
          <a:xfrm>
            <a:off x="2120420" y="2237062"/>
            <a:ext cx="1823810" cy="1113571"/>
            <a:chOff x="0" y="0"/>
            <a:chExt cx="1823809" cy="1113570"/>
          </a:xfrm>
        </p:grpSpPr>
        <p:pic>
          <p:nvPicPr>
            <p:cNvPr id="56" name="Picture 16" descr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61" y="0"/>
              <a:ext cx="1760748" cy="1113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Group 35"/>
            <p:cNvGrpSpPr/>
            <p:nvPr/>
          </p:nvGrpSpPr>
          <p:grpSpPr>
            <a:xfrm>
              <a:off x="-1" y="3754"/>
              <a:ext cx="517701" cy="332741"/>
              <a:chOff x="0" y="0"/>
              <a:chExt cx="517699" cy="332740"/>
            </a:xfrm>
          </p:grpSpPr>
          <p:sp>
            <p:nvSpPr>
              <p:cNvPr id="58" name="Rectangle 3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9" name="TextBox 3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grpSp>
        <p:nvGrpSpPr>
          <p:cNvPr id="60" name="Group 10"/>
          <p:cNvGrpSpPr/>
          <p:nvPr/>
        </p:nvGrpSpPr>
        <p:grpSpPr>
          <a:xfrm>
            <a:off x="1752994" y="4760459"/>
            <a:ext cx="2060599" cy="1318456"/>
            <a:chOff x="0" y="0"/>
            <a:chExt cx="2060597" cy="1318455"/>
          </a:xfrm>
        </p:grpSpPr>
        <p:pic>
          <p:nvPicPr>
            <p:cNvPr id="61" name="Picture 22" descr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09" y="7491"/>
              <a:ext cx="1981689" cy="1310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" name="Group 6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63" name="Rectangle 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4" name="TextBox 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8</a:t>
                </a:r>
              </a:p>
            </p:txBody>
          </p:sp>
        </p:grpSp>
      </p:grpSp>
      <p:grpSp>
        <p:nvGrpSpPr>
          <p:cNvPr id="65" name="Group 9"/>
          <p:cNvGrpSpPr/>
          <p:nvPr/>
        </p:nvGrpSpPr>
        <p:grpSpPr>
          <a:xfrm>
            <a:off x="7140779" y="2174480"/>
            <a:ext cx="3358794" cy="2469072"/>
            <a:chOff x="0" y="0"/>
            <a:chExt cx="3358793" cy="2469070"/>
          </a:xfrm>
        </p:grpSpPr>
        <p:pic>
          <p:nvPicPr>
            <p:cNvPr id="66" name="Picture 26" descr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359" y="3492"/>
              <a:ext cx="3287435" cy="2465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 31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68" name="Rectangle 32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9" name="TextBox 33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grpSp>
        <p:nvGrpSpPr>
          <p:cNvPr id="70" name="Group 8"/>
          <p:cNvGrpSpPr/>
          <p:nvPr/>
        </p:nvGrpSpPr>
        <p:grpSpPr>
          <a:xfrm>
            <a:off x="4398735" y="2828301"/>
            <a:ext cx="2179331" cy="1586110"/>
            <a:chOff x="0" y="0"/>
            <a:chExt cx="2179330" cy="1586108"/>
          </a:xfrm>
        </p:grpSpPr>
        <p:pic>
          <p:nvPicPr>
            <p:cNvPr id="71" name="Picture 24" descr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54" y="0"/>
              <a:ext cx="2109677" cy="1586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2" name="Group 27"/>
            <p:cNvGrpSpPr/>
            <p:nvPr/>
          </p:nvGrpSpPr>
          <p:grpSpPr>
            <a:xfrm>
              <a:off x="0" y="2907"/>
              <a:ext cx="517699" cy="332741"/>
              <a:chOff x="0" y="0"/>
              <a:chExt cx="517698" cy="332740"/>
            </a:xfrm>
          </p:grpSpPr>
          <p:sp>
            <p:nvSpPr>
              <p:cNvPr id="73" name="Rectangle 28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4" name="TextBox 29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10</a:t>
                </a:r>
              </a:p>
            </p:txBody>
          </p:sp>
        </p:grpSp>
      </p:grpSp>
      <p:grpSp>
        <p:nvGrpSpPr>
          <p:cNvPr id="75" name="Group 11"/>
          <p:cNvGrpSpPr/>
          <p:nvPr/>
        </p:nvGrpSpPr>
        <p:grpSpPr>
          <a:xfrm>
            <a:off x="5598651" y="5127577"/>
            <a:ext cx="2657241" cy="947773"/>
            <a:chOff x="0" y="0"/>
            <a:chExt cx="2657240" cy="947771"/>
          </a:xfrm>
        </p:grpSpPr>
        <p:pic>
          <p:nvPicPr>
            <p:cNvPr id="76" name="Picture 14" descr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958" y="0"/>
              <a:ext cx="2587282" cy="947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" name="Group 39"/>
            <p:cNvGrpSpPr/>
            <p:nvPr/>
          </p:nvGrpSpPr>
          <p:grpSpPr>
            <a:xfrm>
              <a:off x="-1" y="4905"/>
              <a:ext cx="517700" cy="332742"/>
              <a:chOff x="0" y="0"/>
              <a:chExt cx="517699" cy="332740"/>
            </a:xfrm>
          </p:grpSpPr>
          <p:sp>
            <p:nvSpPr>
              <p:cNvPr id="78" name="Rectangle 40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9" name="TextBox 41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7</a:t>
                </a:r>
              </a:p>
            </p:txBody>
          </p:sp>
        </p:grpSp>
      </p:grpSp>
      <p:pic>
        <p:nvPicPr>
          <p:cNvPr id="80" name="Picture 18" descr="Picture 18"/>
          <p:cNvPicPr>
            <a:picLocks noChangeAspect="1"/>
          </p:cNvPicPr>
          <p:nvPr/>
        </p:nvPicPr>
        <p:blipFill>
          <a:blip r:embed="rId13"/>
          <a:srcRect t="15972" b="15972"/>
          <a:stretch>
            <a:fillRect/>
          </a:stretch>
        </p:blipFill>
        <p:spPr>
          <a:xfrm>
            <a:off x="7039427" y="5110700"/>
            <a:ext cx="2020489" cy="859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20" descr="Picture 20"/>
          <p:cNvPicPr>
            <a:picLocks noChangeAspect="1"/>
          </p:cNvPicPr>
          <p:nvPr/>
        </p:nvPicPr>
        <p:blipFill>
          <a:blip r:embed="rId14"/>
          <a:srcRect b="25803"/>
          <a:stretch>
            <a:fillRect/>
          </a:stretch>
        </p:blipFill>
        <p:spPr>
          <a:xfrm>
            <a:off x="8630959" y="5184193"/>
            <a:ext cx="1875700" cy="7236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95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dvAuto="0"/>
      <p:bldP spid="26" grpId="0" animBg="1" advAuto="0"/>
      <p:bldP spid="27" grpId="0" animBg="1" advAuto="0"/>
      <p:bldP spid="33" grpId="0" animBg="1" advAuto="0"/>
      <p:bldP spid="39" grpId="0" animBg="1" advAuto="0"/>
      <p:bldP spid="44" grpId="0" animBg="1" advAuto="0"/>
      <p:bldP spid="55" grpId="0" animBg="1" advAuto="0"/>
      <p:bldP spid="60" grpId="0" animBg="1" advAuto="0"/>
      <p:bldP spid="65" grpId="0" animBg="1" advAuto="0"/>
      <p:bldP spid="70" grpId="0" animBg="1" advAuto="0"/>
      <p:bldP spid="75" grpId="0" animBg="1" advAuto="0"/>
      <p:bldP spid="80" grpId="0" animBg="1" advAuto="0"/>
      <p:bldP spid="81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003256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ML es el Futuro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ML es el Futuro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045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13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ML es el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Futuro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02" y="2030250"/>
            <a:ext cx="7221744" cy="41436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861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="" xmlns:a16="http://schemas.microsoft.com/office/drawing/2014/main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="" xmlns:a16="http://schemas.microsoft.com/office/drawing/2014/main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0" name="Rectangle 3"/>
          <p:cNvSpPr txBox="1"/>
          <p:nvPr/>
        </p:nvSpPr>
        <p:spPr>
          <a:xfrm>
            <a:off x="3137506" y="2431421"/>
            <a:ext cx="6472283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s-MX" sz="2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esde</a:t>
            </a:r>
            <a:r>
              <a:rPr sz="2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 inicio de los tiempos…</a:t>
            </a:r>
          </a:p>
          <a:p>
            <a:pPr algn="ctr">
              <a:defRPr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sz="2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Hasta el año 2005…</a:t>
            </a:r>
          </a:p>
          <a:p>
            <a:pPr algn="ctr">
              <a:defRPr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sz="2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Los humanos hemos creado…</a:t>
            </a:r>
          </a:p>
          <a:p>
            <a:pPr algn="ctr">
              <a:defRPr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sz="2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130 Exabytes de datos</a:t>
            </a:r>
          </a:p>
        </p:txBody>
      </p:sp>
    </p:spTree>
    <p:extLst>
      <p:ext uri="{BB962C8B-B14F-4D97-AF65-F5344CB8AC3E}">
        <p14:creationId xmlns:p14="http://schemas.microsoft.com/office/powerpoint/2010/main" val="11140789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9" y="452527"/>
            <a:ext cx="2408954" cy="2408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05" y="1798192"/>
            <a:ext cx="1962074" cy="320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502" y="4043897"/>
            <a:ext cx="3352800" cy="19158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55092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54" y="1402252"/>
            <a:ext cx="5754255" cy="45970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81031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2" y="452527"/>
            <a:ext cx="2573070" cy="257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31" y="2356481"/>
            <a:ext cx="3295462" cy="2214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400" y="3648547"/>
            <a:ext cx="2369086" cy="23690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45757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="" xmlns:a16="http://schemas.microsoft.com/office/drawing/2014/main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="" xmlns:a16="http://schemas.microsoft.com/office/drawing/2014/main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2" name="Rectangle 3"/>
          <p:cNvSpPr txBox="1"/>
          <p:nvPr/>
        </p:nvSpPr>
        <p:spPr>
          <a:xfrm>
            <a:off x="3874324" y="2340841"/>
            <a:ext cx="446852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8C9C7"/>
                </a:solidFill>
              </a:rPr>
              <a:t>2005 – 130 Exabytes</a:t>
            </a:r>
          </a:p>
        </p:txBody>
      </p:sp>
      <p:sp>
        <p:nvSpPr>
          <p:cNvPr id="15" name="Rectangle 5"/>
          <p:cNvSpPr txBox="1"/>
          <p:nvPr/>
        </p:nvSpPr>
        <p:spPr>
          <a:xfrm>
            <a:off x="3133781" y="2950441"/>
            <a:ext cx="5949614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 cap="all">
                <a:solidFill>
                  <a:srgbClr val="92D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126B8"/>
                </a:solidFill>
              </a:rPr>
              <a:t>2010 – 1,200 Exabytes</a:t>
            </a:r>
          </a:p>
        </p:txBody>
      </p:sp>
      <p:sp>
        <p:nvSpPr>
          <p:cNvPr id="17" name="Rectangle 7"/>
          <p:cNvSpPr txBox="1"/>
          <p:nvPr/>
        </p:nvSpPr>
        <p:spPr>
          <a:xfrm>
            <a:off x="2549235" y="3636241"/>
            <a:ext cx="7118708" cy="8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 cap="all">
                <a:solidFill>
                  <a:srgbClr val="00B0F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F4364C"/>
                </a:solidFill>
              </a:rPr>
              <a:t>2015 – 7,900 Exabytes</a:t>
            </a:r>
          </a:p>
        </p:txBody>
      </p:sp>
      <p:sp>
        <p:nvSpPr>
          <p:cNvPr id="18" name="Rectangle 8"/>
          <p:cNvSpPr txBox="1"/>
          <p:nvPr/>
        </p:nvSpPr>
        <p:spPr>
          <a:xfrm>
            <a:off x="1920121" y="4510933"/>
            <a:ext cx="8376938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 cap="all">
                <a:solidFill>
                  <a:srgbClr val="1D6FC9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3C1053"/>
                </a:solidFill>
              </a:rPr>
              <a:t>2020 – 40,900 Exabytes</a:t>
            </a:r>
          </a:p>
        </p:txBody>
      </p:sp>
    </p:spTree>
    <p:extLst>
      <p:ext uri="{BB962C8B-B14F-4D97-AF65-F5344CB8AC3E}">
        <p14:creationId xmlns:p14="http://schemas.microsoft.com/office/powerpoint/2010/main" val="10726535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17" grpId="0" animBg="1" advAuto="0"/>
      <p:bldP spid="1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897" y="2264270"/>
            <a:ext cx="4003486" cy="371644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3" y="954476"/>
            <a:ext cx="5876927" cy="39622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traight Connector 5"/>
          <p:cNvSpPr/>
          <p:nvPr/>
        </p:nvSpPr>
        <p:spPr>
          <a:xfrm flipV="1">
            <a:off x="791443" y="3943714"/>
            <a:ext cx="4824414" cy="2968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" name="Freeform 7"/>
          <p:cNvSpPr/>
          <p:nvPr/>
        </p:nvSpPr>
        <p:spPr>
          <a:xfrm>
            <a:off x="791443" y="3421451"/>
            <a:ext cx="4823460" cy="701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52" y="19996"/>
                  <a:pt x="6903" y="18391"/>
                  <a:pt x="10503" y="14791"/>
                </a:cubicBezTo>
                <a:cubicBezTo>
                  <a:pt x="14103" y="11191"/>
                  <a:pt x="17852" y="5596"/>
                  <a:pt x="21600" y="0"/>
                </a:cubicBezTo>
              </a:path>
            </a:pathLst>
          </a:custGeom>
          <a:ln w="28575">
            <a:solidFill>
              <a:srgbClr val="1D6FC9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2" name="Group 18"/>
          <p:cNvGrpSpPr/>
          <p:nvPr/>
        </p:nvGrpSpPr>
        <p:grpSpPr>
          <a:xfrm>
            <a:off x="5820643" y="3097600"/>
            <a:ext cx="1676400" cy="533402"/>
            <a:chOff x="0" y="0"/>
            <a:chExt cx="1676400" cy="533400"/>
          </a:xfrm>
        </p:grpSpPr>
        <p:sp>
          <p:nvSpPr>
            <p:cNvPr id="13" name="Down Arrow 19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1D6FC9"/>
            </a:solidFill>
            <a:ln w="25400" cap="flat">
              <a:solidFill>
                <a:srgbClr val="3A5E8A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228600" y="104973"/>
              <a:ext cx="1447800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t>Machines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20643" y="3707200"/>
            <a:ext cx="1676400" cy="533402"/>
            <a:chOff x="0" y="0"/>
            <a:chExt cx="1676400" cy="533400"/>
          </a:xfrm>
        </p:grpSpPr>
        <p:sp>
          <p:nvSpPr>
            <p:cNvPr id="16" name="Down Arrow 15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8600" y="108168"/>
              <a:ext cx="144780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t>Data Scientists</a:t>
              </a:r>
            </a:p>
          </p:txBody>
        </p:sp>
      </p:grpSp>
      <p:sp>
        <p:nvSpPr>
          <p:cNvPr id="18" name="Arrow: Down 1"/>
          <p:cNvSpPr/>
          <p:nvPr/>
        </p:nvSpPr>
        <p:spPr>
          <a:xfrm rot="10800000">
            <a:off x="5233902" y="1649800"/>
            <a:ext cx="381001" cy="164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104"/>
                </a:moveTo>
                <a:lnTo>
                  <a:pt x="5400" y="19104"/>
                </a:lnTo>
                <a:lnTo>
                  <a:pt x="5400" y="0"/>
                </a:lnTo>
                <a:lnTo>
                  <a:pt x="16200" y="0"/>
                </a:lnTo>
                <a:lnTo>
                  <a:pt x="16200" y="19104"/>
                </a:lnTo>
                <a:lnTo>
                  <a:pt x="21600" y="1910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7BE04"/>
          </a:solidFill>
          <a:ln>
            <a:solidFill>
              <a:srgbClr val="1A7B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22"/>
          <p:cNvGrpSpPr/>
          <p:nvPr/>
        </p:nvGrpSpPr>
        <p:grpSpPr>
          <a:xfrm>
            <a:off x="5820643" y="2205425"/>
            <a:ext cx="1707357" cy="533402"/>
            <a:chOff x="0" y="0"/>
            <a:chExt cx="1707355" cy="533400"/>
          </a:xfrm>
        </p:grpSpPr>
        <p:sp>
          <p:nvSpPr>
            <p:cNvPr id="20" name="Down Arrow 19"/>
            <p:cNvSpPr/>
            <p:nvPr/>
          </p:nvSpPr>
          <p:spPr>
            <a:xfrm rot="5400000">
              <a:off x="571500" y="-571500"/>
              <a:ext cx="533401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27BE04"/>
            </a:solidFill>
            <a:ln w="25400" cap="flat">
              <a:solidFill>
                <a:srgbClr val="1A7B03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TextBox 24"/>
            <p:cNvSpPr/>
            <p:nvPr/>
          </p:nvSpPr>
          <p:spPr>
            <a:xfrm>
              <a:off x="197644" y="104973"/>
              <a:ext cx="15097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030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  <p:bldP spid="12" grpId="0" animBg="1" advAuto="0"/>
      <p:bldP spid="15" grpId="0" animBg="1" advAuto="0"/>
      <p:bldP spid="18" grpId="0" animBg="1" advAuto="0"/>
      <p:bldP spid="19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3" y="3216602"/>
            <a:ext cx="11787779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¿Qué es Inteligencia Artificial?</a:t>
            </a:r>
            <a:endParaRPr lang="es-ES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7306003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¿Qué es Inteligencia Artificial?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193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xmlns="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7D84261E-0ECC-3674-502A-EF761C3260AC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E06BDF67-C814-AAE7-9609-4804E43C3FD3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8EAB02BC-A5F0-3BFE-002C-00B76E5A578D}"/>
              </a:ext>
            </a:extLst>
          </p:cNvPr>
          <p:cNvSpPr/>
          <p:nvPr/>
        </p:nvSpPr>
        <p:spPr>
          <a:xfrm>
            <a:off x="4251006" y="5196530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8B91C4D-A6BC-EFCA-B301-F9D55FA2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64543686-CCA8-EE5B-FEA8-40F27C32DEC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Conceptos Básicos de ML</a:t>
            </a:r>
            <a:endParaRPr lang="es-ES" sz="8800"/>
          </a:p>
          <a:p>
            <a:endParaRPr lang="es-MX" sz="880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D6C3425C-3CAC-0CB4-2C42-B32CF62ECFF0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xmlns="" id="{FC4ABF22-558E-FBFF-B286-2DA549B5CB0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Conceptos Básicos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xmlns="" id="{7EE496F0-3AA5-BBCC-4A57-9CC9C90E263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0447B0A-8E63-6F42-BDD1-749D88AF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02" y="1496293"/>
            <a:ext cx="5728319" cy="53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4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Programación Tradicional vs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ML </a:t>
            </a:r>
            <a:r>
              <a:rPr lang="es-MX" sz="1200" b="1"/>
              <a:t>utiliza un nuevo paradigma de programación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16" y="2328863"/>
            <a:ext cx="7848518" cy="3765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93321" y="6531429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90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Tipos de Aprendizaje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Los modelos de ML pueden aprender de 3 maneras</a:t>
            </a:r>
            <a:endParaRPr lang="es-MX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306" y="1657417"/>
            <a:ext cx="8697170" cy="4416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3321" y="653143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64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87" y="1268838"/>
            <a:ext cx="10788015" cy="44072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21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59" y="1770743"/>
            <a:ext cx="10034082" cy="3316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56477" y="6531430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4" y="1143060"/>
            <a:ext cx="10781348" cy="4660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826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No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4" y="1814311"/>
            <a:ext cx="4120515" cy="386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22" y="1624287"/>
            <a:ext cx="4507230" cy="42471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57371" y="3323771"/>
            <a:ext cx="783772" cy="424115"/>
          </a:xfrm>
          <a:prstGeom prst="rightArrow">
            <a:avLst/>
          </a:prstGeom>
          <a:solidFill>
            <a:srgbClr val="F4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38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07" y="833354"/>
            <a:ext cx="951738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03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070" y="691937"/>
            <a:ext cx="6606540" cy="56921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6957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xmlns="" id="{97C89B70-EF02-7CD2-8BA6-A8D10423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" y="-34179"/>
            <a:ext cx="12201084" cy="692636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0F317218-5C09-7C8D-95AF-3CF18A8ADE1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5016D0E-40C7-21A4-2C35-1FA39C6B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1D6ADDBA-23A0-3F0C-A751-4D27B118616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Ecosistema de ML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40ED7E97-64A8-D976-0F29-1DEF8801A40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57AE4584-CD8A-2B27-4640-94E79BA9B4CA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Ecosistema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9C4F81BE-0190-2D19-F467-34129404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7704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xmlns="" id="{C3655231-4D3B-0237-C8BF-8A2D703C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8468" y="2986078"/>
            <a:ext cx="7154938" cy="308982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"Es la especialidad de las ciencias computacionales, dedicada a resolver problemas cognitivos, asociados comunmente con la inteligencia humana, como aprendizaje, solución de problemas y reconocimiento de patrones"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AWS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</a:t>
            </a:r>
            <a:r>
              <a:rPr lang="es-MX" sz="1400"/>
              <a:t>Es un conjunto de tecnologías que permite a las computadoras, realizar varias funciones avanzadas, inluyendo la habilidad de ver, entender y traducir lenguaje hablado y escrito, analizar datos, realizar recomendaciones y mucho </a:t>
            </a:r>
            <a:r>
              <a:rPr lang="es-MX" sz="1400" smtClean="0"/>
              <a:t>más“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Google Cloud</a:t>
            </a: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"Potencia a las computadoras y máquinas para imitar las capacidades de la menta humana, en la solución de problemas y toma de decisiones</a:t>
            </a:r>
            <a:r>
              <a:rPr lang="es-MX" sz="1400" smtClean="0"/>
              <a:t>"</a:t>
            </a:r>
            <a:endParaRPr lang="es-MX" sz="140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IBM</a:t>
            </a:r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C3FAD9A0-D79B-5890-94D5-6E9E9F5DD82D}"/>
              </a:ext>
            </a:extLst>
          </p:cNvPr>
          <p:cNvSpPr/>
          <p:nvPr/>
        </p:nvSpPr>
        <p:spPr>
          <a:xfrm>
            <a:off x="-1215970" y="3246294"/>
            <a:ext cx="5690297" cy="5696924"/>
          </a:xfrm>
          <a:prstGeom prst="ellipse">
            <a:avLst/>
          </a:prstGeom>
          <a:gradFill flip="none" rotWithShape="1">
            <a:gsLst>
              <a:gs pos="0">
                <a:srgbClr val="F4364C"/>
              </a:gs>
              <a:gs pos="64000">
                <a:srgbClr val="C125B7">
                  <a:alpha val="0"/>
                  <a:lumMod val="81569"/>
                </a:srgbClr>
              </a:gs>
              <a:gs pos="32000">
                <a:srgbClr val="C125B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8" name="Elipse 11">
            <a:extLst>
              <a:ext uri="{FF2B5EF4-FFF2-40B4-BE49-F238E27FC236}">
                <a16:creationId xmlns:a16="http://schemas.microsoft.com/office/drawing/2014/main" xmlns="" id="{7EE053FE-CC6B-EADB-840E-AF5865C7C5AC}"/>
              </a:ext>
            </a:extLst>
          </p:cNvPr>
          <p:cNvSpPr/>
          <p:nvPr/>
        </p:nvSpPr>
        <p:spPr>
          <a:xfrm>
            <a:off x="3509731" y="3929741"/>
            <a:ext cx="532184" cy="532184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9" name="Elipse 69">
            <a:extLst>
              <a:ext uri="{FF2B5EF4-FFF2-40B4-BE49-F238E27FC236}">
                <a16:creationId xmlns:a16="http://schemas.microsoft.com/office/drawing/2014/main" xmlns="" id="{662A3C35-0B52-397C-1D75-3BDA2306B5E2}"/>
              </a:ext>
            </a:extLst>
          </p:cNvPr>
          <p:cNvSpPr/>
          <p:nvPr/>
        </p:nvSpPr>
        <p:spPr>
          <a:xfrm>
            <a:off x="824859" y="2565626"/>
            <a:ext cx="196165" cy="196165"/>
          </a:xfrm>
          <a:prstGeom prst="ellipse">
            <a:avLst/>
          </a:prstGeom>
          <a:gradFill>
            <a:gsLst>
              <a:gs pos="90000">
                <a:schemeClr val="accent5"/>
              </a:gs>
              <a:gs pos="8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xmlns="" id="{E6A092E6-CC54-C3DC-7178-BB7C2673494B}"/>
              </a:ext>
            </a:extLst>
          </p:cNvPr>
          <p:cNvSpPr/>
          <p:nvPr/>
        </p:nvSpPr>
        <p:spPr>
          <a:xfrm rot="19413912">
            <a:off x="-273269" y="4048255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1F07D4B0-6B5D-04AA-EC4B-D60032387142}"/>
              </a:ext>
            </a:extLst>
          </p:cNvPr>
          <p:cNvSpPr/>
          <p:nvPr/>
        </p:nvSpPr>
        <p:spPr>
          <a:xfrm>
            <a:off x="440273" y="4382535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12" name="Picture 22" descr="A space shuttle taking off&#10;&#10;Description automatically generated with medium confidence">
            <a:extLst>
              <a:ext uri="{FF2B5EF4-FFF2-40B4-BE49-F238E27FC236}">
                <a16:creationId xmlns:a16="http://schemas.microsoft.com/office/drawing/2014/main" xmlns="" id="{1E48B13B-7116-4AF2-7F43-D9EC5863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784" y="2166241"/>
            <a:ext cx="5963699" cy="4709676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C3655231-4D3B-0237-C8BF-8A2D703C5E7D}"/>
              </a:ext>
            </a:extLst>
          </p:cNvPr>
          <p:cNvSpPr txBox="1">
            <a:spLocks/>
          </p:cNvSpPr>
          <p:nvPr/>
        </p:nvSpPr>
        <p:spPr>
          <a:xfrm>
            <a:off x="1277345" y="1166044"/>
            <a:ext cx="10766061" cy="1997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inteligencia demostrada por máquinas, a diferencia de la inteligencia mostrada por los seres humanos u otros animales"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Wikipedia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capacidad de un sistema de cómputo, para imitar funciones cognitivas realizadas por los seres humanos, como aprendizaje y solución de problemas"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042647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Ecosistema de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   ML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:a16="http://schemas.microsoft.com/office/drawing/2014/main" xmlns="" id="{26D4CC20-4918-0F8B-2A34-52558DA2A3F9}"/>
              </a:ext>
            </a:extLst>
          </p:cNvPr>
          <p:cNvSpPr/>
          <p:nvPr/>
        </p:nvSpPr>
        <p:spPr>
          <a:xfrm>
            <a:off x="1283074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 Notebooks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Notebooks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Studio</a:t>
            </a: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:a16="http://schemas.microsoft.com/office/drawing/2014/main" xmlns="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:a16="http://schemas.microsoft.com/office/drawing/2014/main" xmlns="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Ambientes de Desarrollo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:a16="http://schemas.microsoft.com/office/drawing/2014/main" xmlns="" id="{0AF629D2-B3AF-D31B-9411-F624505FBA17}"/>
              </a:ext>
            </a:extLst>
          </p:cNvPr>
          <p:cNvSpPr/>
          <p:nvPr/>
        </p:nvSpPr>
        <p:spPr>
          <a:xfrm>
            <a:off x="4954978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xmlns="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5185357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Keras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:a16="http://schemas.microsoft.com/office/drawing/2014/main" xmlns="" id="{3254FAA8-FB03-96C2-93A2-DF1A89F6558D}"/>
              </a:ext>
            </a:extLst>
          </p:cNvPr>
          <p:cNvSpPr/>
          <p:nvPr/>
        </p:nvSpPr>
        <p:spPr>
          <a:xfrm>
            <a:off x="4794074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52742D7A-6A73-CA7B-EFC6-B2DB5BACF2CA}"/>
              </a:ext>
            </a:extLst>
          </p:cNvPr>
          <p:cNvSpPr/>
          <p:nvPr/>
        </p:nvSpPr>
        <p:spPr>
          <a:xfrm>
            <a:off x="4484874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xmlns="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5477809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Rectángulo redondeado 19">
            <a:extLst>
              <a:ext uri="{FF2B5EF4-FFF2-40B4-BE49-F238E27FC236}">
                <a16:creationId xmlns:a16="http://schemas.microsoft.com/office/drawing/2014/main" xmlns="" id="{A18DD8F7-9775-E990-D2B1-DA6C7D629B23}"/>
              </a:ext>
            </a:extLst>
          </p:cNvPr>
          <p:cNvSpPr/>
          <p:nvPr/>
        </p:nvSpPr>
        <p:spPr>
          <a:xfrm>
            <a:off x="8626882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xmlns="" id="{11058646-554C-AD70-A2F1-17262C1AA326}"/>
              </a:ext>
            </a:extLst>
          </p:cNvPr>
          <p:cNvSpPr txBox="1">
            <a:spLocks/>
          </p:cNvSpPr>
          <p:nvPr/>
        </p:nvSpPr>
        <p:spPr>
          <a:xfrm>
            <a:off x="8857261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Azure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Rectángulo redondeado 19">
            <a:extLst>
              <a:ext uri="{FF2B5EF4-FFF2-40B4-BE49-F238E27FC236}">
                <a16:creationId xmlns:a16="http://schemas.microsoft.com/office/drawing/2014/main" xmlns="" id="{4889D619-7D90-B85B-1652-2563D0879E12}"/>
              </a:ext>
            </a:extLst>
          </p:cNvPr>
          <p:cNvSpPr/>
          <p:nvPr/>
        </p:nvSpPr>
        <p:spPr>
          <a:xfrm>
            <a:off x="8465978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xmlns="" id="{4F07DBE9-79EC-7E65-241F-510E73C4BD07}"/>
              </a:ext>
            </a:extLst>
          </p:cNvPr>
          <p:cNvSpPr/>
          <p:nvPr/>
        </p:nvSpPr>
        <p:spPr>
          <a:xfrm>
            <a:off x="8156778" y="2272658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4" name="Subtítulo 2">
            <a:extLst>
              <a:ext uri="{FF2B5EF4-FFF2-40B4-BE49-F238E27FC236}">
                <a16:creationId xmlns:a16="http://schemas.microsoft.com/office/drawing/2014/main" xmlns="" id="{9B1D839C-7C3E-0248-BEB0-8FE34CB46230}"/>
              </a:ext>
            </a:extLst>
          </p:cNvPr>
          <p:cNvSpPr txBox="1">
            <a:spLocks/>
          </p:cNvSpPr>
          <p:nvPr/>
        </p:nvSpPr>
        <p:spPr>
          <a:xfrm>
            <a:off x="9149713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Servicios en la Nube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Imagen 60">
            <a:extLst>
              <a:ext uri="{FF2B5EF4-FFF2-40B4-BE49-F238E27FC236}">
                <a16:creationId xmlns:a16="http://schemas.microsoft.com/office/drawing/2014/main" xmlns="" id="{C40779B8-5962-9D6A-92D6-F68DC0A1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17" y="2435501"/>
            <a:ext cx="875172" cy="570764"/>
          </a:xfrm>
          <a:prstGeom prst="rect">
            <a:avLst/>
          </a:prstGeom>
        </p:spPr>
      </p:pic>
      <p:pic>
        <p:nvPicPr>
          <p:cNvPr id="22" name="Imagen 67">
            <a:extLst>
              <a:ext uri="{FF2B5EF4-FFF2-40B4-BE49-F238E27FC236}">
                <a16:creationId xmlns:a16="http://schemas.microsoft.com/office/drawing/2014/main" xmlns="" id="{8CAECCF2-2263-C37F-ABF4-10FBE554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54" y="2503979"/>
            <a:ext cx="749300" cy="622300"/>
          </a:xfrm>
          <a:prstGeom prst="rect">
            <a:avLst/>
          </a:prstGeom>
        </p:spPr>
      </p:pic>
      <p:pic>
        <p:nvPicPr>
          <p:cNvPr id="23" name="Imagen 84">
            <a:extLst>
              <a:ext uri="{FF2B5EF4-FFF2-40B4-BE49-F238E27FC236}">
                <a16:creationId xmlns:a16="http://schemas.microsoft.com/office/drawing/2014/main" xmlns="" id="{2637BEE9-6FF8-DCF0-E26B-67F6B79B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02" y="2441230"/>
            <a:ext cx="673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25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31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Ejemplos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64" y="1728787"/>
            <a:ext cx="8538210" cy="445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3321" y="6531428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6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Inteligencia Artificial (AI)?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Busca </a:t>
            </a:r>
            <a:r>
              <a:rPr lang="es-MX" sz="1200" b="1"/>
              <a:t>aumentar la inteligencia de los seres humanos, no sustituirla (idealmente).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4" y="1827213"/>
            <a:ext cx="7727017" cy="4416960"/>
          </a:xfrm>
          <a:prstGeom prst="rect">
            <a:avLst/>
          </a:prstGeom>
          <a:ln>
            <a:noFill/>
          </a:ln>
        </p:spPr>
      </p:pic>
      <p:sp>
        <p:nvSpPr>
          <p:cNvPr id="84" name="TextBox 83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48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Terminología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:a16="http://schemas.microsoft.com/office/drawing/2014/main" xmlns="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Terminología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xmlns="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2576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B59F924D-5E9F-135F-AD9F-3317A129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46189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3E46917C-C4C0-3976-1C0F-38456FED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53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A85FA2B-91CE-EC75-C3AE-F7F8C70EBBA3}"/>
              </a:ext>
            </a:extLst>
          </p:cNvPr>
          <p:cNvSpPr txBox="1">
            <a:spLocks/>
          </p:cNvSpPr>
          <p:nvPr/>
        </p:nvSpPr>
        <p:spPr>
          <a:xfrm>
            <a:off x="1521185" y="483843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36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3" y="1422518"/>
            <a:ext cx="7694609" cy="4962148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10618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4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Dentro del ámbito de </a:t>
            </a:r>
            <a:r>
              <a:rPr lang="es-MX" sz="1400" b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</a:t>
            </a: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manejan varios términos. Las siguientes imágenes muestran la relación entre ellos.</a:t>
            </a:r>
            <a:endParaRPr lang="en-US" sz="32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9288" y="6528224"/>
            <a:ext cx="4879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openSAP</a:t>
            </a:r>
            <a:r>
              <a:rPr lang="es-MX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Enterprise Machine Learning in a Nutshell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0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13" y="1332142"/>
            <a:ext cx="5929342" cy="332802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001340" y="6514322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3" y="4660171"/>
            <a:ext cx="1600510" cy="1600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2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150671"/>
            <a:ext cx="4445318" cy="250745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144004"/>
            <a:ext cx="4457700" cy="251364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3"/>
            <a:ext cx="4445318" cy="250126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470083" cy="2495074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84945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Diagrama&#10;&#10;Descripción generada automáticamente">
            <a:extLst>
              <a:ext uri="{FF2B5EF4-FFF2-40B4-BE49-F238E27FC236}">
                <a16:creationId xmlns="" xmlns:a16="http://schemas.microsoft.com/office/drawing/2014/main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="" xmlns:a16="http://schemas.microsoft.com/office/drawing/2014/main" id="{B84211B6-DA0E-E9B6-6FBD-CC9293F02FA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5738F0B5-FC72-3533-A7DC-331A31E26CDF}"/>
              </a:ext>
            </a:extLst>
          </p:cNvPr>
          <p:cNvSpPr/>
          <p:nvPr/>
        </p:nvSpPr>
        <p:spPr>
          <a:xfrm>
            <a:off x="9150052" y="644245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2DAA3DE2-FECF-9F33-C6D6-2D95F9053649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43004477-0A81-BACD-EA69-932752ECFFB0}"/>
              </a:ext>
            </a:extLst>
          </p:cNvPr>
          <p:cNvSpPr/>
          <p:nvPr/>
        </p:nvSpPr>
        <p:spPr>
          <a:xfrm>
            <a:off x="1615133" y="5462773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1A5CEAA-5F9B-743F-C392-E79011DB2461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81030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>
                <a:ln w="0">
                  <a:solidFill>
                    <a:schemeClr val="accent1">
                      <a:alpha val="25000"/>
                    </a:schemeClr>
                  </a:solidFill>
                </a:ln>
              </a:rPr>
              <a:t>Aplicaciones</a:t>
            </a:r>
            <a:endParaRPr lang="es-ES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  <a:p>
            <a:endParaRPr lang="es-MX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FFD9AA8D-A31A-503D-D40B-062449F91BFD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="" xmlns:a16="http://schemas.microsoft.com/office/drawing/2014/main" id="{92F71D79-1F37-5ED6-F072-3682880878F5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accent1"/>
                  </a:solidFill>
                  <a:latin typeface="Verdana"/>
                  <a:ea typeface="Verdana"/>
                  <a:cs typeface="+mj-lt"/>
                </a:rPr>
                <a:t>Aplicaciones</a:t>
              </a:r>
              <a:endParaRPr lang="es-ES" sz="4267">
                <a:solidFill>
                  <a:schemeClr val="accent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accent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A0024262-7345-9A5C-3A37-972185644E5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78335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Props1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D0DF8DB-B03C-4353-B44A-DA8E261EF087}">
  <ds:schemaRefs>
    <ds:schemaRef ds:uri="http://purl.org/dc/terms/"/>
    <ds:schemaRef ds:uri="http://schemas.microsoft.com/office/2006/documentManagement/types"/>
    <ds:schemaRef ds:uri="5715b14d-6155-4883-b773-4a6f0b526cee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494b7d94-68f9-41b0-9fd8-f8ea6ae98d38"/>
    <ds:schemaRef ds:uri="0d112806-a571-4b5c-9687-83175e2be7e0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496</Words>
  <Application>Microsoft Office PowerPoint</Application>
  <PresentationFormat>Widescreen</PresentationFormat>
  <Paragraphs>106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Hurme Geometric Sans 2</vt:lpstr>
      <vt:lpstr>Arial</vt:lpstr>
      <vt:lpstr>Calibri</vt:lpstr>
      <vt:lpstr>Calibri Light</vt:lpstr>
      <vt:lpstr>Montserrat Light</vt:lpstr>
      <vt:lpstr>Montserrat SemiBold</vt:lpstr>
      <vt:lpstr>Verdana</vt:lpstr>
      <vt:lpstr>Tema de Office</vt:lpstr>
      <vt:lpstr>PowerPoint Presentation</vt:lpstr>
      <vt:lpstr>PowerPoint Presentation</vt:lpstr>
      <vt:lpstr>PowerPoint Presentation</vt:lpstr>
      <vt:lpstr>¿Qué es Inteligencia Artificial (AI)?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Aplicaciones de AI</vt:lpstr>
      <vt:lpstr>Aplicaciones de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Programación Tradicional vs ML</vt:lpstr>
      <vt:lpstr>Tipos de Aprendizaje</vt:lpstr>
      <vt:lpstr>PowerPoint Presentation</vt:lpstr>
      <vt:lpstr>Aprendizaje Supervisado</vt:lpstr>
      <vt:lpstr>PowerPoint Presentation</vt:lpstr>
      <vt:lpstr>Aprendizaje No Supervisado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29</cp:revision>
  <dcterms:created xsi:type="dcterms:W3CDTF">2023-04-03T19:17:52Z</dcterms:created>
  <dcterms:modified xsi:type="dcterms:W3CDTF">2023-06-22T21:22:51Z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